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6"/>
  </p:notes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0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embeddedFontLst>
    <p:embeddedFont>
      <p:font typeface="Roboto Black" panose="020B0604020202020204" charset="0"/>
      <p:bold r:id="rId27"/>
      <p:italic r:id="rId28"/>
      <p:boldItalic r:id="rId29"/>
    </p:embeddedFont>
    <p:embeddedFont>
      <p:font typeface="Roboto Light" panose="020B0604020202020204" charset="0"/>
      <p:regular r:id="rId30"/>
      <p:bold r:id="rId31"/>
      <p:italic r:id="rId32"/>
      <p:boldItalic r:id="rId33"/>
    </p:embeddedFont>
    <p:embeddedFont>
      <p:font typeface="Roboto Thin" panose="020B060402020202020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Roboto Medium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87329F-ACDE-4243-9969-7AD7B8CB3E2D}">
  <a:tblStyle styleId="{E587329F-ACDE-4243-9969-7AD7B8CB3E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9"/>
    <p:restoredTop sz="94694"/>
  </p:normalViewPr>
  <p:slideViewPr>
    <p:cSldViewPr snapToGrid="0">
      <p:cViewPr varScale="1">
        <p:scale>
          <a:sx n="91" d="100"/>
          <a:sy n="91" d="100"/>
        </p:scale>
        <p:origin x="178" y="53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21114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322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41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53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528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87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30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24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892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007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686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72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715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042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088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1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03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86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91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54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343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725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232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22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Capstone Engagement – Team 3</a:t>
            </a:r>
            <a:endParaRPr sz="31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Muhammad Mirza, Pawal Stefaniak, Stephen </a:t>
            </a:r>
            <a:r>
              <a:rPr lang="en" sz="1400" dirty="0" smtClean="0">
                <a:latin typeface="Roboto"/>
                <a:ea typeface="Roboto"/>
                <a:cs typeface="Roboto"/>
                <a:sym typeface="Roboto"/>
              </a:rPr>
              <a:t>Hallowich, 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Ameerah Abney, Bob Malin, Jonathan Gene, Joseph Mossman, Leslie Jackson, Ryan Marquette</a:t>
            </a:r>
            <a:br>
              <a:rPr lang="en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 smtClean="0">
                <a:latin typeface="Roboto"/>
                <a:ea typeface="Roboto"/>
                <a:cs typeface="Roboto"/>
                <a:sym typeface="Roboto"/>
              </a:rPr>
              <a:t>January 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en" sz="1400" baseline="30000" dirty="0"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, 2021</a:t>
            </a:r>
            <a:br>
              <a:rPr lang="en" sz="1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1400" dirty="0">
                <a:latin typeface="Roboto"/>
                <a:ea typeface="Roboto"/>
                <a:cs typeface="Roboto"/>
                <a:sym typeface="Roboto"/>
              </a:rPr>
            </a:b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Exploitation: No Account lock feature</a:t>
            </a:r>
            <a:endParaRPr b="1"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Was able to use brute force technique to crack password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Team was able to crack and identify user passwords “linux4u” from Ashton and Ryan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xmlns="" id="{5A1A125B-D932-F049-A5C4-3F3AFC17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72" y="1754038"/>
            <a:ext cx="2177602" cy="24769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Exploitation: Backdoor Remote Shell</a:t>
            </a:r>
            <a:endParaRPr b="1"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Shell scripting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Meterpretor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Team was able to get the backdoor into the Capstone Web Server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4BEA8ECB-51EC-4845-A283-26ACCDD3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59" y="1697516"/>
            <a:ext cx="2077932" cy="27203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Exploitation: Company folders were easily reachable </a:t>
            </a:r>
            <a:endParaRPr b="1"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As HTTP port was open, we were able to just use the IP address of the Capstone server and got it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Team was able to browse most of the folders which had important information for us to use with directions to connect to the Corp server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2A842795-8D3D-A749-9580-0F80532E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61" y="1712268"/>
            <a:ext cx="2012127" cy="26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4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13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Analysis: Identifying the Port Scan</a:t>
            </a:r>
            <a:endParaRPr b="1" dirty="0"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 dirty="0"/>
              <a:t>What time did the port scan occur</a:t>
            </a:r>
            <a:r>
              <a:rPr lang="en" sz="1050" dirty="0" smtClean="0"/>
              <a:t>? 16:26 PST</a:t>
            </a:r>
            <a:endParaRPr sz="105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 dirty="0"/>
              <a:t>How many packets were sent, and from which IP</a:t>
            </a:r>
            <a:r>
              <a:rPr lang="en" sz="1050" dirty="0" smtClean="0"/>
              <a:t>? 256 packets from 192.168.1.90</a:t>
            </a:r>
            <a:endParaRPr sz="105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 dirty="0"/>
              <a:t>What indicates that this was a port scan</a:t>
            </a:r>
            <a:r>
              <a:rPr lang="en" sz="1050" dirty="0" smtClean="0"/>
              <a:t>? Running nmap -sn</a:t>
            </a:r>
            <a:endParaRPr sz="105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67350" y="1467800"/>
            <a:ext cx="4114800" cy="23841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4399938" y="1467800"/>
            <a:ext cx="4305300" cy="2384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Analysis: Finding the Request for the Hidden Directory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 dirty="0"/>
              <a:t>What time did the request occur</a:t>
            </a:r>
            <a:r>
              <a:rPr lang="en" sz="1050" dirty="0" smtClean="0"/>
              <a:t>? Saturday 11am-2pm. </a:t>
            </a:r>
            <a:r>
              <a:rPr lang="en" sz="1050" dirty="0"/>
              <a:t>How many requests were made</a:t>
            </a:r>
            <a:r>
              <a:rPr lang="en" sz="1050" dirty="0" smtClean="0"/>
              <a:t>? </a:t>
            </a:r>
            <a:r>
              <a:rPr lang="en-US" sz="1050" dirty="0" smtClean="0"/>
              <a:t>A</a:t>
            </a:r>
            <a:r>
              <a:rPr lang="en" sz="1050" dirty="0" smtClean="0"/>
              <a:t>t least five requests.</a:t>
            </a:r>
            <a:endParaRPr sz="105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 dirty="0"/>
              <a:t>Which files were requested? What did they contain</a:t>
            </a:r>
            <a:r>
              <a:rPr lang="en" sz="1050" dirty="0" smtClean="0"/>
              <a:t>? Screen shot below. </a:t>
            </a:r>
            <a:endParaRPr sz="105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07447" y="1470548"/>
            <a:ext cx="3299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Team was able to access the hidden folder  (</a:t>
            </a:r>
            <a:r>
              <a:rPr lang="en-US" sz="1600" dirty="0" err="1" smtClean="0"/>
              <a:t>corp_server</a:t>
            </a:r>
            <a:r>
              <a:rPr lang="en-US" sz="1600" dirty="0" smtClean="0"/>
              <a:t>) multiple times, but </a:t>
            </a:r>
            <a:r>
              <a:rPr lang="en-US" sz="1600" dirty="0" err="1" smtClean="0"/>
              <a:t>Kibana</a:t>
            </a:r>
            <a:r>
              <a:rPr lang="en-US" sz="1600" dirty="0"/>
              <a:t> </a:t>
            </a:r>
            <a:r>
              <a:rPr lang="en-US" sz="1600" dirty="0" smtClean="0"/>
              <a:t>dashboard did not show that folder was access by us.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We presented the data to TA-Jeff and completely removed the dashboard and repeated the process and it still did not show what we needed. </a:t>
            </a:r>
            <a:endParaRPr lang="en-US" sz="1600" dirty="0"/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186001" y="1392898"/>
            <a:ext cx="4511040" cy="19962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Analysis: Uncovering the Brute Force Attack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in the attack</a:t>
            </a:r>
            <a:r>
              <a:rPr lang="en" sz="1200" dirty="0" smtClean="0"/>
              <a:t>? 15,265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had been made before the attacker </a:t>
            </a:r>
            <a:br>
              <a:rPr lang="en" sz="1200" dirty="0"/>
            </a:br>
            <a:r>
              <a:rPr lang="en" sz="1200" dirty="0"/>
              <a:t>discovered the password</a:t>
            </a:r>
            <a:r>
              <a:rPr lang="en" sz="1200" dirty="0" smtClean="0"/>
              <a:t>? 15,270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75" y="1438887"/>
            <a:ext cx="641985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Analysis: Finding the WebDAV Connection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to this directory</a:t>
            </a:r>
            <a:r>
              <a:rPr lang="en" sz="1200" dirty="0" smtClean="0"/>
              <a:t>? 52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</a:t>
            </a:r>
            <a:r>
              <a:rPr lang="en" sz="1200" dirty="0" smtClean="0"/>
              <a:t>? </a:t>
            </a:r>
            <a:r>
              <a:rPr lang="en-US" sz="1200" dirty="0" smtClean="0"/>
              <a:t>S</a:t>
            </a:r>
            <a:r>
              <a:rPr lang="en" sz="1200" dirty="0" smtClean="0"/>
              <a:t>hell.php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33230" y="1522470"/>
            <a:ext cx="3634095" cy="2135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6" y="3739702"/>
            <a:ext cx="6300501" cy="5885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18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Mitigation: Blocking the Port Scan</a:t>
            </a:r>
            <a:endParaRPr b="1" dirty="0"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kind of alarm can be set to detect future port scans?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IDS and have it generate an alert anytime it detects a scan is being performed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Generate an alert if multiple  I</a:t>
            </a:r>
            <a:r>
              <a:rPr lang="en-US" sz="1400" dirty="0"/>
              <a:t>P</a:t>
            </a:r>
            <a:r>
              <a:rPr lang="en" sz="1400" dirty="0"/>
              <a:t>s and ports are scanned in over 1 second time frame</a:t>
            </a: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On the local host files, explicit access list should be added, so only trusted devices can access the host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C</a:t>
            </a:r>
            <a:r>
              <a:rPr lang="en" sz="1400" dirty="0" err="1"/>
              <a:t>reate</a:t>
            </a:r>
            <a:r>
              <a:rPr lang="en" sz="1400" dirty="0"/>
              <a:t> rules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/</a:t>
            </a:r>
            <a:r>
              <a:rPr lang="en-US" sz="1400" dirty="0" err="1"/>
              <a:t>sbin</a:t>
            </a:r>
            <a:r>
              <a:rPr lang="en-US" sz="1400" dirty="0"/>
              <a:t>/iptables -A INPUT -p </a:t>
            </a:r>
            <a:r>
              <a:rPr lang="en-US" sz="1400" dirty="0" err="1"/>
              <a:t>tcp</a:t>
            </a:r>
            <a:r>
              <a:rPr lang="en-US" sz="1400" dirty="0"/>
              <a:t> --destination-port {PORT-NUMBER-HERE} -j DROP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Table of Contents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24600" y="1412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24600" y="223343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040;p55">
            <a:extLst>
              <a:ext uri="{FF2B5EF4-FFF2-40B4-BE49-F238E27FC236}">
                <a16:creationId xmlns:a16="http://schemas.microsoft.com/office/drawing/2014/main" xmlns="" id="{5B741B3C-2823-2449-8952-C575381FF9BC}"/>
              </a:ext>
            </a:extLst>
          </p:cNvPr>
          <p:cNvSpPr txBox="1"/>
          <p:nvPr/>
        </p:nvSpPr>
        <p:spPr>
          <a:xfrm>
            <a:off x="-24600" y="728322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457200" y="728322"/>
            <a:ext cx="695400" cy="521903"/>
          </a:xfrm>
          <a:prstGeom prst="wedgeRoundRectCallout">
            <a:avLst>
              <a:gd name="adj1" fmla="val 67295"/>
              <a:gd name="adj2" fmla="val 889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52550" y="709148"/>
            <a:ext cx="7517100" cy="5674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Executive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Mitigation: Finding the Request for the Hidden Directory</a:t>
            </a:r>
            <a:endParaRPr b="1" dirty="0"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Generate a severity 2 alarm anytime hidden directory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400" dirty="0"/>
              <a:t>If the hidden directory exceeds more than 4 attempts during business hours, generate an alert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In Active Directory, make accessing the hidden folder a privileged access, which normal group does not have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Create a two factor authentication company wide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Mitigation: Preventing Brute Force Attacks</a:t>
            </a:r>
            <a:endParaRPr b="1" dirty="0"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Set a threshold alarm to trigger if more than 10 attempts are made in an hour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400" dirty="0"/>
              <a:t>10 attempts in an hour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Multi factor authentication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Lock user account for an hour after 3 failed attempts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Mitigation: Detecting the WebDAV Connection</a:t>
            </a:r>
            <a:endParaRPr b="1" dirty="0"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Set an alarm to trigger if HTTP PUT request is made on the </a:t>
            </a:r>
            <a:r>
              <a:rPr lang="en" sz="1400" dirty="0" err="1"/>
              <a:t>Dav</a:t>
            </a:r>
            <a:r>
              <a:rPr lang="en" sz="1400" dirty="0"/>
              <a:t> directory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400" dirty="0"/>
              <a:t>During our testing, we saw 52 attempts were made.  Based on our results, we will set the threshold to be 20 attempts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Block all web ports on the firewall that are not using secure HTTP (HTTPS, port 443)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Mitigation: Identifying Reverse Shell Uploads</a:t>
            </a:r>
            <a:endParaRPr b="1" dirty="0"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a HTTP PUT and </a:t>
            </a:r>
            <a:r>
              <a:rPr lang="en-US" sz="1400" dirty="0" err="1"/>
              <a:t>url.path</a:t>
            </a:r>
            <a:r>
              <a:rPr lang="en-US" sz="1400" dirty="0"/>
              <a:t>: ‘</a:t>
            </a:r>
            <a:r>
              <a:rPr lang="en-US" sz="1400" dirty="0" err="1"/>
              <a:t>webdav</a:t>
            </a:r>
            <a:r>
              <a:rPr lang="en-US" sz="1400" dirty="0"/>
              <a:t>’ to trigger a high severity alert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400" dirty="0"/>
              <a:t>In Kibana, we saw 29 attempts were made during an hour.  Based on our results, we will set the threshold </a:t>
            </a:r>
            <a:r>
              <a:rPr lang="en" sz="1400"/>
              <a:t>at </a:t>
            </a:r>
            <a:r>
              <a:rPr lang="en" sz="1400" dirty="0"/>
              <a:t>2</a:t>
            </a:r>
            <a:r>
              <a:rPr lang="en" sz="1400"/>
              <a:t> </a:t>
            </a:r>
            <a:r>
              <a:rPr lang="en" sz="1400" dirty="0"/>
              <a:t>attempts </a:t>
            </a:r>
            <a:r>
              <a:rPr lang="en-US" sz="1400" dirty="0"/>
              <a:t>in an hour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Block all IPs accessing the host except for the authorized IPs that can access the host by making changes to the vulnerable host’s host file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2E36B0-1897-D44A-8F42-B05B09ED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Executive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115049B-2158-5A42-9D54-550F33DD24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5F1A611-69AA-1F4F-94AA-1EF8387114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800" dirty="0"/>
              <a:t>Team 3 used the learning of the last few months and was successfully able to play the role of Blue and Red team</a:t>
            </a:r>
          </a:p>
          <a:p>
            <a:endParaRPr lang="en-US" sz="1800" dirty="0"/>
          </a:p>
          <a:p>
            <a:r>
              <a:rPr lang="en-US" sz="1800" dirty="0"/>
              <a:t>This presentation will show how the team exploited target web server and and was able to use Kibana to identify actions from attack server</a:t>
            </a:r>
          </a:p>
          <a:p>
            <a:endParaRPr lang="en-US" sz="1800" dirty="0"/>
          </a:p>
          <a:p>
            <a:r>
              <a:rPr lang="en-US" sz="1800" dirty="0"/>
              <a:t>Hardening of the Capstone server along with enhanced monitoring options are added as part of the presentation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CF089F07-80E7-E948-BC83-7C9010E41BF3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xmlns="" id="{D5E3031F-A21B-9641-9CB9-E3CC070D745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1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4</a:t>
            </a:fld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</a:t>
            </a:r>
            <a:r>
              <a:rPr lang="en" dirty="0" smtClean="0"/>
              <a:t>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</a:t>
            </a:r>
            <a:r>
              <a:rPr lang="en" dirty="0" smtClean="0"/>
              <a:t>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</a:t>
            </a:r>
            <a:r>
              <a:rPr lang="en" dirty="0" smtClean="0"/>
              <a:t>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dirty="0"/>
              <a:t>IPv4: </a:t>
            </a:r>
            <a:r>
              <a:rPr lang="en" dirty="0" smtClean="0"/>
              <a:t>192.168.1.100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OS: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</a:t>
            </a:r>
            <a:r>
              <a:rPr lang="en" dirty="0" smtClean="0"/>
              <a:t>: Kibana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IPv4</a:t>
            </a:r>
            <a:r>
              <a:rPr lang="en" dirty="0" smtClean="0"/>
              <a:t>: </a:t>
            </a:r>
            <a:r>
              <a:rPr lang="en-US" dirty="0" smtClean="0"/>
              <a:t>192.168.1.90</a:t>
            </a:r>
            <a:endParaRPr dirty="0"/>
          </a:p>
          <a:p>
            <a:pPr lvl="0">
              <a:buClr>
                <a:schemeClr val="dk1"/>
              </a:buClr>
              <a:buSzPts val="1100"/>
            </a:pPr>
            <a:r>
              <a:rPr lang="en" dirty="0"/>
              <a:t>OS: </a:t>
            </a:r>
            <a:r>
              <a:rPr lang="en" dirty="0" smtClean="0"/>
              <a:t>Kali Linux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dirty="0" smtClean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lvl="0">
              <a:buClr>
                <a:schemeClr val="dk1"/>
              </a:buClr>
              <a:buSzPts val="1100"/>
            </a:pPr>
            <a:r>
              <a:rPr lang="en" dirty="0"/>
              <a:t>IPv4: </a:t>
            </a:r>
            <a:r>
              <a:rPr lang="en" dirty="0" smtClean="0"/>
              <a:t>192.168.1.105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OS: Kali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</a:t>
            </a:r>
            <a:r>
              <a:rPr lang="en" dirty="0" smtClean="0"/>
              <a:t>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Network Topology</a:t>
            </a:r>
            <a:endParaRPr b="1" dirty="0"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44" y="755437"/>
            <a:ext cx="5447593" cy="40948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6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Recon: Describing the Target</a:t>
            </a:r>
            <a:endParaRPr b="1" dirty="0"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38408152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{E587329F-ACDE-4243-9969-7AD7B8CB3E2D}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</a:t>
                      </a: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VM</a:t>
                      </a: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Host</a:t>
                      </a: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Vulnerability Assessment</a:t>
            </a:r>
            <a:endParaRPr b="1" dirty="0"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755190685"/>
              </p:ext>
            </p:extLst>
          </p:nvPr>
        </p:nvGraphicFramePr>
        <p:xfrm>
          <a:off x="470263" y="1201901"/>
          <a:ext cx="8359387" cy="3648915"/>
        </p:xfrm>
        <a:graphic>
          <a:graphicData uri="http://schemas.openxmlformats.org/drawingml/2006/table">
            <a:tbl>
              <a:tblPr>
                <a:noFill/>
                <a:tableStyleId>{E587329F-ACDE-4243-9969-7AD7B8CB3E2D}</a:tableStyleId>
              </a:tblPr>
              <a:tblGrid>
                <a:gridCol w="2784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21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84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to guess password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was easily exploitable using </a:t>
                      </a:r>
                      <a:r>
                        <a:rPr lang="en" sz="1200" i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rockyou</a:t>
                      </a: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to break into the server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84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account lock feature after multiple tries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Brute Force attack to guess passwords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to break into the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84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Backdoor Remote Shell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Was able successfully deploy reserve shell payload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Helped gained a persistent access into the Capstone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273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Company folders were easily accessible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Kali, team was able to browse most folders without any password, and the secret folder with just a simple “linux4u” password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Major security concern and potential confidential data loss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Exploitation: Easy to guess passwords</a:t>
            </a:r>
            <a:endParaRPr b="1"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Installed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rockyou.txt.gz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file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Ran hydra to guess password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Crack Station website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Exploit helped crack the password of the users</a:t>
            </a: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32C19C13-A0B4-5740-94C6-5A43A7B9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88" y="1604339"/>
            <a:ext cx="1707074" cy="29066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1253</Words>
  <Application>Microsoft Office PowerPoint</Application>
  <PresentationFormat>On-screen Show (16:9)</PresentationFormat>
  <Paragraphs>191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Roboto Black</vt:lpstr>
      <vt:lpstr>Roboto Light</vt:lpstr>
      <vt:lpstr>Arial</vt:lpstr>
      <vt:lpstr>Wingdings</vt:lpstr>
      <vt:lpstr>Roboto Thin</vt:lpstr>
      <vt:lpstr>Roboto</vt:lpstr>
      <vt:lpstr>Roboto Medium</vt:lpstr>
      <vt:lpstr>Simple Light</vt:lpstr>
      <vt:lpstr>Capstone Engagement – Team 3 Assessment, Analysis,  and Hardening of a Vulnerable System  Muhammad Mirza, Pawal Stefaniak, Stephen Hallowich, Ameerah Abney, Bob Malin, Jonathan Gene, Joseph Mossman, Leslie Jackson, Ryan Marquette  January 20th, 2021  </vt:lpstr>
      <vt:lpstr>Table of Contents </vt:lpstr>
      <vt:lpstr>Executive Summary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Easy to guess passwords</vt:lpstr>
      <vt:lpstr>Exploitation: No Account lock feature</vt:lpstr>
      <vt:lpstr>Exploitation: Backdoor Remote Shell</vt:lpstr>
      <vt:lpstr>Exploitation: Company folders were easily reachable 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– Team 3 Assessment, Analysis,  and Hardening of a Vulnerable System  Muhammad Mirza, Pawal Stefaniak, Stephen H, Ameerah Abney, Bob Malin, Jonathan Gene, Joseph Mossman, Leslie Jackson, Ryan Marquette  Dated: January 20th, 2021  </dc:title>
  <dc:creator>Muhammad Mirza (muhmirza)</dc:creator>
  <cp:lastModifiedBy>Bob Malin</cp:lastModifiedBy>
  <cp:revision>51</cp:revision>
  <dcterms:created xsi:type="dcterms:W3CDTF">2021-01-18T19:37:33Z</dcterms:created>
  <dcterms:modified xsi:type="dcterms:W3CDTF">2021-01-20T00:58:58Z</dcterms:modified>
</cp:coreProperties>
</file>